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6">
          <p15:clr>
            <a:srgbClr val="A4A3A4"/>
          </p15:clr>
        </p15:guide>
        <p15:guide id="3" pos="5619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69E"/>
    <a:srgbClr val="00833E"/>
    <a:srgbClr val="5E8F3F"/>
    <a:srgbClr val="5A8E22"/>
    <a:srgbClr val="0972CE"/>
    <a:srgbClr val="5E9732"/>
    <a:srgbClr val="002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50" autoAdjust="0"/>
  </p:normalViewPr>
  <p:slideViewPr>
    <p:cSldViewPr snapToGrid="0" snapToObjects="1" showGuides="1">
      <p:cViewPr varScale="1">
        <p:scale>
          <a:sx n="66" d="100"/>
          <a:sy n="66" d="100"/>
        </p:scale>
        <p:origin x="1422" y="72"/>
      </p:cViewPr>
      <p:guideLst>
        <p:guide orient="horz" pos="2160"/>
        <p:guide pos="136"/>
        <p:guide pos="56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999DE-3D84-A642-9AD6-8D61CFAE666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970AD-FFAB-7D46-87B3-777A20E4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67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E16D-9B60-954E-838C-DC96A4A7C5E1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AE095-82E2-1445-BF41-146BFA82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23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9223" y="204107"/>
            <a:ext cx="8499021" cy="3739243"/>
          </a:xfrm>
          <a:prstGeom prst="rect">
            <a:avLst/>
          </a:prstGeom>
          <a:solidFill>
            <a:srgbClr val="62269E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9836" y="5894614"/>
            <a:ext cx="2024743" cy="865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801" y="732469"/>
            <a:ext cx="7632520" cy="195216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801" y="2684629"/>
            <a:ext cx="7632521" cy="99094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6841" y="5311580"/>
            <a:ext cx="8499022" cy="117670"/>
          </a:xfrm>
          <a:prstGeom prst="rect">
            <a:avLst/>
          </a:prstGeom>
          <a:solidFill>
            <a:srgbClr val="008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4" y="4012633"/>
            <a:ext cx="1649795" cy="1111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335" y="4006374"/>
            <a:ext cx="1665515" cy="1112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935" y="4006373"/>
            <a:ext cx="1581585" cy="1116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665" y="4010791"/>
            <a:ext cx="1802558" cy="1110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9039" y="4010026"/>
            <a:ext cx="1556824" cy="111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23888" y="2880000"/>
            <a:ext cx="7875133" cy="2778193"/>
          </a:xfrm>
          <a:prstGeom prst="rect">
            <a:avLst/>
          </a:prstGeom>
          <a:solidFill>
            <a:srgbClr val="62269E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FEB-68D6-4CF9-B98A-92D3272D31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024" y="1209508"/>
            <a:ext cx="1499564" cy="51103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23888" y="1046212"/>
            <a:ext cx="7886700" cy="49946"/>
          </a:xfrm>
          <a:prstGeom prst="rect">
            <a:avLst/>
          </a:prstGeom>
          <a:solidFill>
            <a:srgbClr val="008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1833897"/>
            <a:ext cx="1486729" cy="1001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3397" y="1827638"/>
            <a:ext cx="1500895" cy="10022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5277" y="1827638"/>
            <a:ext cx="1425261" cy="1006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0695" y="1832055"/>
            <a:ext cx="1624393" cy="10003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7641" y="1831290"/>
            <a:ext cx="1402947" cy="1001087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748801" y="2939912"/>
            <a:ext cx="7632520" cy="2649879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2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7200" y="1182078"/>
            <a:ext cx="8229600" cy="485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434" y="6235108"/>
            <a:ext cx="405156" cy="28155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5A8E22"/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85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80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2077"/>
            <a:ext cx="8229600" cy="4863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434" y="6235108"/>
            <a:ext cx="405156" cy="28155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5A8E22"/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885950" y="6396144"/>
            <a:ext cx="6682317" cy="0"/>
          </a:xfrm>
          <a:prstGeom prst="line">
            <a:avLst/>
          </a:prstGeom>
          <a:ln>
            <a:solidFill>
              <a:srgbClr val="0083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57200" y="224692"/>
            <a:ext cx="8229600" cy="49946"/>
          </a:xfrm>
          <a:prstGeom prst="rect">
            <a:avLst/>
          </a:prstGeom>
          <a:solidFill>
            <a:srgbClr val="6226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157161"/>
            <a:ext cx="1360260" cy="46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87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2269E"/>
          </a:solidFill>
          <a:latin typeface="Century Gothic"/>
          <a:ea typeface="+mj-ea"/>
          <a:cs typeface="Century Gothic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rgbClr val="00833E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801" y="1277257"/>
            <a:ext cx="7632520" cy="1407372"/>
          </a:xfrm>
        </p:spPr>
        <p:txBody>
          <a:bodyPr>
            <a:normAutofit fontScale="90000"/>
          </a:bodyPr>
          <a:lstStyle/>
          <a:p>
            <a:r>
              <a:rPr lang="en-US" dirty="0"/>
              <a:t>e-Construction and Partnering: A Vision for the Future  Peer Exchange</a:t>
            </a:r>
            <a:br>
              <a:rPr lang="en-US" dirty="0"/>
            </a:br>
            <a:r>
              <a:rPr lang="en-US" dirty="0"/>
              <a:t>for Arkansas and South Carolina DOT  </a:t>
            </a:r>
            <a:r>
              <a:rPr lang="en-US" dirty="0" smtClean="0"/>
              <a:t>|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13-14,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Little Rock, Arkansas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9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FEB-68D6-4CF9-B98A-92D3272D312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b="0" dirty="0" smtClean="0"/>
              <a:t>Agency</a:t>
            </a:r>
            <a:br>
              <a:rPr lang="en-US" b="0" dirty="0" smtClean="0"/>
            </a:br>
            <a:r>
              <a:rPr lang="en-US" b="0" dirty="0" smtClean="0"/>
              <a:t>Session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516580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6">
      <a:dk1>
        <a:sysClr val="windowText" lastClr="000000"/>
      </a:dk1>
      <a:lt1>
        <a:sysClr val="window" lastClr="FFFFFF"/>
      </a:lt1>
      <a:dk2>
        <a:srgbClr val="162B48"/>
      </a:dk2>
      <a:lt2>
        <a:srgbClr val="0072CF"/>
      </a:lt2>
      <a:accent1>
        <a:srgbClr val="5A8E22"/>
      </a:accent1>
      <a:accent2>
        <a:srgbClr val="235937"/>
      </a:accent2>
      <a:accent3>
        <a:srgbClr val="D9531E"/>
      </a:accent3>
      <a:accent4>
        <a:srgbClr val="FDB913"/>
      </a:accent4>
      <a:accent5>
        <a:srgbClr val="8CD2F4"/>
      </a:accent5>
      <a:accent6>
        <a:srgbClr val="162B4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AA43AA3067F4DA2BF0B584AE1BB95" ma:contentTypeVersion="5" ma:contentTypeDescription="Create a new document." ma:contentTypeScope="" ma:versionID="862800bb54df7d8c77c2ccab2503a50c">
  <xsd:schema xmlns:xsd="http://www.w3.org/2001/XMLSchema" xmlns:xs="http://www.w3.org/2001/XMLSchema" xmlns:p="http://schemas.microsoft.com/office/2006/metadata/properties" xmlns:ns2="a3030155-2be7-44fe-adf5-efa4ebc0aeb3" targetNamespace="http://schemas.microsoft.com/office/2006/metadata/properties" ma:root="true" ma:fieldsID="f5a9af709e25025b60421798419e6814" ns2:_="">
    <xsd:import namespace="a3030155-2be7-44fe-adf5-efa4ebc0aeb3"/>
    <xsd:element name="properties">
      <xsd:complexType>
        <xsd:sequence>
          <xsd:element name="documentManagement">
            <xsd:complexType>
              <xsd:all>
                <xsd:element ref="ns2:Task" minOccurs="0"/>
                <xsd:element ref="ns2:CLIN_x0020_No" minOccurs="0"/>
                <xsd:element ref="ns2:Category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30155-2be7-44fe-adf5-efa4ebc0aeb3" elementFormDefault="qualified">
    <xsd:import namespace="http://schemas.microsoft.com/office/2006/documentManagement/types"/>
    <xsd:import namespace="http://schemas.microsoft.com/office/infopath/2007/PartnerControls"/>
    <xsd:element name="Task" ma:index="1" nillable="true" ma:displayName="Task" ma:default="Task 3 Peer Exchanges" ma:description="Column to sort by Task" ma:format="Dropdown" ma:internalName="Task">
      <xsd:simpleType>
        <xsd:restriction base="dms:Choice">
          <xsd:enumeration value="Task 1 PM"/>
          <xsd:enumeration value="Task 2 Webinars"/>
          <xsd:enumeration value="Task 3 Peer Exchanges"/>
          <xsd:enumeration value="Task 4 Marketing"/>
          <xsd:enumeration value="Travel"/>
        </xsd:restriction>
      </xsd:simpleType>
    </xsd:element>
    <xsd:element name="CLIN_x0020_No" ma:index="2" nillable="true" ma:displayName="CLIN No" ma:default="CLIN 0006" ma:description="Column to sort by CLIN" ma:format="Dropdown" ma:internalName="CLIN_x0020_No">
      <xsd:simpleType>
        <xsd:restriction base="dms:Choice">
          <xsd:enumeration value="CLIN 0001"/>
          <xsd:enumeration value="CLIN 0002"/>
          <xsd:enumeration value="CLIN 0003"/>
          <xsd:enumeration value="CLIN 0004"/>
          <xsd:enumeration value="CLIN 0005"/>
          <xsd:enumeration value="CLIN 0006"/>
          <xsd:enumeration value="CLIN 0007"/>
          <xsd:enumeration value="CLIN 0008"/>
          <xsd:enumeration value="CLIN 0009"/>
          <xsd:enumeration value="CLIN 0010"/>
        </xsd:restriction>
      </xsd:simpleType>
    </xsd:element>
    <xsd:element name="Category" ma:index="5" nillable="true" ma:displayName="Category" ma:default="Working Doc" ma:description="Column to sort by Document Category" ma:format="Dropdown" ma:internalName="Category">
      <xsd:simpleType>
        <xsd:restriction base="dms:Choice">
          <xsd:enumeration value="Agenda"/>
          <xsd:enumeration value="Meeting Notes"/>
          <xsd:enumeration value="Contract Item"/>
          <xsd:enumeration value="Deliverable"/>
          <xsd:enumeration value="Reference"/>
          <xsd:enumeration value="Working Doc"/>
          <xsd:enumeration value="Communication"/>
        </xsd:restriction>
      </xsd:simpleType>
    </xsd:element>
    <xsd:element name="Status" ma:index="6" nillable="true" ma:displayName="Status" ma:default="Draft" ma:format="Dropdown" ma:internalName="Status">
      <xsd:simpleType>
        <xsd:restriction base="dms:Choice">
          <xsd:enumeration value="NA"/>
          <xsd:enumeration value="Draft"/>
          <xsd:enumeration value="In-Review"/>
          <xsd:enumeration value="Reviewed"/>
          <xsd:enumeration value="Submitted"/>
          <xsd:enumeration value="Accepted"/>
          <xsd:enumeration value="Void-Old Revis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a3030155-2be7-44fe-adf5-efa4ebc0aeb3">Accepted</Status>
    <CLIN_x0020_No xmlns="a3030155-2be7-44fe-adf5-efa4ebc0aeb3">CLIN 0002</CLIN_x0020_No>
    <Category xmlns="a3030155-2be7-44fe-adf5-efa4ebc0aeb3">Working Doc</Category>
    <Task xmlns="a3030155-2be7-44fe-adf5-efa4ebc0aeb3">Task 2 Webinars</Task>
  </documentManagement>
</p:properties>
</file>

<file path=customXml/itemProps1.xml><?xml version="1.0" encoding="utf-8"?>
<ds:datastoreItem xmlns:ds="http://schemas.openxmlformats.org/officeDocument/2006/customXml" ds:itemID="{BB18E356-44DA-4587-9942-E36DA50DBB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764862-E840-40D4-8918-F52772366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030155-2be7-44fe-adf5-efa4ebc0ae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7EA6B0-010D-43E7-ACAA-4A4A9BB65387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a3030155-2be7-44fe-adf5-efa4ebc0aeb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2294</TotalTime>
  <Words>21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Courier New</vt:lpstr>
      <vt:lpstr>Default Theme</vt:lpstr>
      <vt:lpstr>e-Construction and Partnering: A Vision for the Future  Peer Exchange for Arkansas and South Carolina DOT  | </vt:lpstr>
      <vt:lpstr>Name Agency Session</vt:lpstr>
    </vt:vector>
  </TitlesOfParts>
  <Company>Booz Allen Hamilton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Webinar Template</dc:title>
  <dc:creator>Lacey Olivares</dc:creator>
  <cp:lastModifiedBy>Sonya Darter</cp:lastModifiedBy>
  <cp:revision>75</cp:revision>
  <dcterms:created xsi:type="dcterms:W3CDTF">2013-07-24T17:31:39Z</dcterms:created>
  <dcterms:modified xsi:type="dcterms:W3CDTF">2018-04-06T01:53:11Z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0x010100B9BAA43AA3067F4DA2BF0B584AE1BB95</vt:lpwstr>
  </property>
</Properties>
</file>